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1"/>
  </p:notesMasterIdLst>
  <p:sldIdLst>
    <p:sldId id="267" r:id="rId2"/>
    <p:sldId id="273" r:id="rId3"/>
    <p:sldId id="268" r:id="rId4"/>
    <p:sldId id="269" r:id="rId5"/>
    <p:sldId id="274" r:id="rId6"/>
    <p:sldId id="270" r:id="rId7"/>
    <p:sldId id="275" r:id="rId8"/>
    <p:sldId id="271" r:id="rId9"/>
    <p:sldId id="272" r:id="rId10"/>
    <p:sldId id="281" r:id="rId11"/>
    <p:sldId id="282" r:id="rId12"/>
    <p:sldId id="283" r:id="rId13"/>
    <p:sldId id="285" r:id="rId14"/>
    <p:sldId id="276" r:id="rId15"/>
    <p:sldId id="277" r:id="rId16"/>
    <p:sldId id="280" r:id="rId17"/>
    <p:sldId id="278" r:id="rId18"/>
    <p:sldId id="279" r:id="rId19"/>
    <p:sldId id="286" r:id="rId20"/>
    <p:sldId id="257" r:id="rId21"/>
    <p:sldId id="258" r:id="rId22"/>
    <p:sldId id="259" r:id="rId23"/>
    <p:sldId id="260" r:id="rId24"/>
    <p:sldId id="261" r:id="rId25"/>
    <p:sldId id="262" r:id="rId26"/>
    <p:sldId id="263" r:id="rId27"/>
    <p:sldId id="264" r:id="rId28"/>
    <p:sldId id="265" r:id="rId29"/>
    <p:sldId id="266" r:id="rId3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889" autoAdjust="0"/>
    <p:restoredTop sz="94660"/>
  </p:normalViewPr>
  <p:slideViewPr>
    <p:cSldViewPr>
      <p:cViewPr>
        <p:scale>
          <a:sx n="76" d="100"/>
          <a:sy n="76" d="100"/>
        </p:scale>
        <p:origin x="-1504" y="-2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notesMaster" Target="notesMasters/notesMaster1.xml"/><Relationship Id="rId32" Type="http://schemas.openxmlformats.org/officeDocument/2006/relationships/printerSettings" Target="printerSettings/printerSettings1.bin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presProps" Target="presProps.xml"/><Relationship Id="rId34" Type="http://schemas.openxmlformats.org/officeDocument/2006/relationships/viewProps" Target="viewProps.xml"/><Relationship Id="rId35" Type="http://schemas.openxmlformats.org/officeDocument/2006/relationships/theme" Target="theme/theme1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03A8E1-9032-485D-BFF3-F8FC97B66B3A}" type="datetimeFigureOut">
              <a:rPr lang="en-US" smtClean="0"/>
              <a:t>8/29/12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A9CAE3B-1B52-4113-86B5-B6C55B56BA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188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7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8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9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appear as black dots or rods in the 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basal aspect</a:t>
            </a:r>
            <a:r>
              <a:rPr lang="en-US" sz="12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(attached side) of these tubule cells</a:t>
            </a:r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Stained as dark black spots due to high acid content.  Red arrow</a:t>
            </a:r>
          </a:p>
          <a:p>
            <a:pPr lvl="0"/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Under .22um in width, cannot actually be resolved with Light Microscope</a:t>
            </a:r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9CAE3B-1B52-4113-86B5-B6C55B56BA3D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732136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Answer: 1 = Anaphase</a:t>
            </a:r>
          </a:p>
          <a:p>
            <a:r>
              <a:rPr lang="en-US" dirty="0" smtClean="0"/>
              <a:t>2 = Prophase</a:t>
            </a:r>
          </a:p>
          <a:p>
            <a:r>
              <a:rPr lang="en-US" dirty="0" smtClean="0"/>
              <a:t>3 = Metaphase</a:t>
            </a:r>
          </a:p>
          <a:p>
            <a:r>
              <a:rPr lang="en-US" dirty="0" smtClean="0"/>
              <a:t>4 = Prophase</a:t>
            </a:r>
          </a:p>
          <a:p>
            <a:r>
              <a:rPr lang="en-US" dirty="0" smtClean="0"/>
              <a:t>5 = Telophase/ </a:t>
            </a:r>
            <a:r>
              <a:rPr lang="en-US" dirty="0" err="1" smtClean="0"/>
              <a:t>cytokinesis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DEB401-7D1A-4E31-87AC-6E13712FC650}" type="slidenum">
              <a:rPr lang="en-US" smtClean="0"/>
              <a:pPr/>
              <a:t>24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Answer: Energy</a:t>
            </a:r>
            <a:r>
              <a:rPr lang="en-US" baseline="0" dirty="0" smtClean="0"/>
              <a:t> Production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DEB401-7D1A-4E31-87AC-6E13712FC650}" type="slidenum">
              <a:rPr lang="en-US" smtClean="0"/>
              <a:pPr/>
              <a:t>25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Answer: Ribosomes or </a:t>
            </a:r>
            <a:r>
              <a:rPr lang="en-US" dirty="0" err="1" smtClean="0"/>
              <a:t>Polysomes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DEB401-7D1A-4E31-87AC-6E13712FC650}" type="slidenum">
              <a:rPr lang="en-US" smtClean="0"/>
              <a:pPr/>
              <a:t>26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Answer: </a:t>
            </a:r>
            <a:r>
              <a:rPr lang="en-US" dirty="0" err="1" smtClean="0"/>
              <a:t>Clathrin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DEB401-7D1A-4E31-87AC-6E13712FC650}" type="slidenum">
              <a:rPr lang="en-US" smtClean="0"/>
              <a:pPr/>
              <a:t>27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Answer: Sugars</a:t>
            </a:r>
            <a:r>
              <a:rPr lang="en-US" baseline="0" dirty="0" smtClean="0"/>
              <a:t> (the inclusions are glycogen)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DEB401-7D1A-4E31-87AC-6E13712FC650}" type="slidenum">
              <a:rPr lang="en-US" smtClean="0"/>
              <a:pPr/>
              <a:t>28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Answer: Nuclear Pores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DEB401-7D1A-4E31-87AC-6E13712FC650}" type="slidenum">
              <a:rPr lang="en-US" smtClean="0"/>
              <a:pPr/>
              <a:t>29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Intermembrane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space (Black Arrow)</a:t>
            </a:r>
          </a:p>
          <a:p>
            <a:pPr lvl="0"/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Cristae (Red Arrow)</a:t>
            </a:r>
          </a:p>
          <a:p>
            <a:pPr lvl="0"/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Matrix (Green Arrow)</a:t>
            </a:r>
          </a:p>
          <a:p>
            <a:pPr lvl="0"/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Mitochondrial DNA is difficult to make out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9CAE3B-1B52-4113-86B5-B6C55B56BA3D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373224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Nucleus with darker purple staining nucleolus (site of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rRNA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synthesis)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Purple staining is the ribosome attached to Rough Endoplasmic reticulum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Nucleolus stained darkly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bc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it is the site of r-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rna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synthesis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9CAE3B-1B52-4113-86B5-B6C55B56BA3D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849899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Small horse-shoe shaped organelle around periphery of nucleus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These are usually in the region very near the nucleus. The nucleus is unstained and can be visualized as a round clear area surrounded by black flecks (Golgi) in the cytoplasm. Note the 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crescent shaped</a:t>
            </a:r>
            <a:r>
              <a:rPr lang="en-US" sz="12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Golgi structure. This organization is much more clearly observed in the EM demonstration micrographs.</a:t>
            </a:r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9CAE3B-1B52-4113-86B5-B6C55B56BA3D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827860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9CAE3B-1B52-4113-86B5-B6C55B56BA3D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477452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9CAE3B-1B52-4113-86B5-B6C55B56BA3D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2928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Answer: Mitochondria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DEB401-7D1A-4E31-87AC-6E13712FC650}" type="slidenum">
              <a:rPr lang="en-US" smtClean="0"/>
              <a:pPr/>
              <a:t>21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Answer: Protein Synthesis</a:t>
            </a:r>
            <a:r>
              <a:rPr lang="en-US" baseline="0" dirty="0" smtClean="0"/>
              <a:t> (Ribosomes and Rough ER make up the Nissl Bodies in these Neurons)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DEB401-7D1A-4E31-87AC-6E13712FC650}" type="slidenum">
              <a:rPr lang="en-US" smtClean="0"/>
              <a:pPr/>
              <a:t>22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Answer: Golgi </a:t>
            </a:r>
            <a:r>
              <a:rPr lang="en-US" dirty="0" err="1" smtClean="0"/>
              <a:t>Aparatus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DEB401-7D1A-4E31-87AC-6E13712FC650}" type="slidenum">
              <a:rPr lang="en-US" smtClean="0"/>
              <a:pPr/>
              <a:t>23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B657B4-9EFD-445E-88C8-94B5D46A50B3}" type="datetimeFigureOut">
              <a:rPr lang="en-US" smtClean="0"/>
              <a:t>8/29/12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526C7-6090-44A7-817A-544E84FA75E1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B657B4-9EFD-445E-88C8-94B5D46A50B3}" type="datetimeFigureOut">
              <a:rPr lang="en-US" smtClean="0"/>
              <a:t>8/29/12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526C7-6090-44A7-817A-544E84FA75E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B657B4-9EFD-445E-88C8-94B5D46A50B3}" type="datetimeFigureOut">
              <a:rPr lang="en-US" smtClean="0"/>
              <a:t>8/29/12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526C7-6090-44A7-817A-544E84FA75E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B657B4-9EFD-445E-88C8-94B5D46A50B3}" type="datetimeFigureOut">
              <a:rPr lang="en-US" smtClean="0"/>
              <a:t>8/29/12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526C7-6090-44A7-817A-544E84FA75E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B657B4-9EFD-445E-88C8-94B5D46A50B3}" type="datetimeFigureOut">
              <a:rPr lang="en-US" smtClean="0"/>
              <a:t>8/29/12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526C7-6090-44A7-817A-544E84FA75E1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B657B4-9EFD-445E-88C8-94B5D46A50B3}" type="datetimeFigureOut">
              <a:rPr lang="en-US" smtClean="0"/>
              <a:t>8/29/12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526C7-6090-44A7-817A-544E84FA75E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B657B4-9EFD-445E-88C8-94B5D46A50B3}" type="datetimeFigureOut">
              <a:rPr lang="en-US" smtClean="0"/>
              <a:t>8/29/12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526C7-6090-44A7-817A-544E84FA75E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B657B4-9EFD-445E-88C8-94B5D46A50B3}" type="datetimeFigureOut">
              <a:rPr lang="en-US" smtClean="0"/>
              <a:t>8/29/12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526C7-6090-44A7-817A-544E84FA75E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B657B4-9EFD-445E-88C8-94B5D46A50B3}" type="datetimeFigureOut">
              <a:rPr lang="en-US" smtClean="0"/>
              <a:t>8/29/12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526C7-6090-44A7-817A-544E84FA75E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B657B4-9EFD-445E-88C8-94B5D46A50B3}" type="datetimeFigureOut">
              <a:rPr lang="en-US" smtClean="0"/>
              <a:t>8/29/12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526C7-6090-44A7-817A-544E84FA75E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B657B4-9EFD-445E-88C8-94B5D46A50B3}" type="datetimeFigureOut">
              <a:rPr lang="en-US" smtClean="0"/>
              <a:t>8/29/12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2A1526C7-6090-44A7-817A-544E84FA75E1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F2B657B4-9EFD-445E-88C8-94B5D46A50B3}" type="datetimeFigureOut">
              <a:rPr lang="en-US" smtClean="0"/>
              <a:t>8/29/12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A1526C7-6090-44A7-817A-544E84FA75E1}" type="slidenum">
              <a:rPr lang="en-US" smtClean="0"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em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9.emf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emf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4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4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5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4" Type="http://schemas.openxmlformats.org/officeDocument/2006/relationships/image" Target="../media/image17.png"/><Relationship Id="rId5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0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4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21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22.jpe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23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2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mitochondria</a:t>
            </a:r>
            <a:endParaRPr lang="en-US" dirty="0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3" cstate="print"/>
          <a:srcRect t="245" b="245"/>
          <a:stretch>
            <a:fillRect/>
          </a:stretch>
        </p:blipFill>
        <p:spPr bwMode="auto">
          <a:xfrm>
            <a:off x="1143000" y="2514600"/>
            <a:ext cx="754380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025" name="AutoShape 1"/>
          <p:cNvCxnSpPr>
            <a:cxnSpLocks noChangeShapeType="1"/>
          </p:cNvCxnSpPr>
          <p:nvPr/>
        </p:nvCxnSpPr>
        <p:spPr bwMode="auto">
          <a:xfrm flipH="1">
            <a:off x="6172202" y="5257800"/>
            <a:ext cx="1295398" cy="476250"/>
          </a:xfrm>
          <a:prstGeom prst="straightConnector1">
            <a:avLst/>
          </a:prstGeom>
          <a:noFill/>
          <a:ln w="38100">
            <a:solidFill>
              <a:srgbClr val="943634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29783" dir="3885598" algn="ctr" rotWithShape="0">
                    <a:srgbClr val="622423">
                      <a:alpha val="50000"/>
                    </a:srgbClr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244517733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 cstate="print"/>
          <a:srcRect l="19015" r="19015"/>
          <a:stretch>
            <a:fillRect/>
          </a:stretch>
        </p:blipFill>
        <p:spPr bwMode="auto">
          <a:xfrm>
            <a:off x="838200" y="2286000"/>
            <a:ext cx="7391400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77318732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Cytology 8-22.pdf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61104" t="18414" r="-50393" b="3447"/>
          <a:stretch/>
        </p:blipFill>
        <p:spPr>
          <a:xfrm>
            <a:off x="-404813" y="1447800"/>
            <a:ext cx="9483726" cy="5181600"/>
          </a:xfrm>
        </p:spPr>
      </p:pic>
    </p:spTree>
    <p:extLst>
      <p:ext uri="{BB962C8B-B14F-4D97-AF65-F5344CB8AC3E}">
        <p14:creationId xmlns:p14="http://schemas.microsoft.com/office/powerpoint/2010/main" val="106999867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Cytology 8-22.pdf"/>
          <p:cNvPicPr>
            <a:picLocks noGrp="1" noChangeAspect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2343" t="3575" r="-29564" b="11601"/>
          <a:stretch/>
        </p:blipFill>
        <p:spPr>
          <a:xfrm>
            <a:off x="186755" y="1"/>
            <a:ext cx="8796169" cy="6553199"/>
          </a:xfrm>
        </p:spPr>
      </p:pic>
    </p:spTree>
    <p:extLst>
      <p:ext uri="{BB962C8B-B14F-4D97-AF65-F5344CB8AC3E}">
        <p14:creationId xmlns:p14="http://schemas.microsoft.com/office/powerpoint/2010/main" val="291587526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Cytology 8-22.pdf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5555" t="5604" r="-3597" b="34072"/>
          <a:stretch/>
        </p:blipFill>
        <p:spPr>
          <a:xfrm>
            <a:off x="27255" y="990600"/>
            <a:ext cx="8982924" cy="6423831"/>
          </a:xfrm>
        </p:spPr>
      </p:pic>
    </p:spTree>
    <p:extLst>
      <p:ext uri="{BB962C8B-B14F-4D97-AF65-F5344CB8AC3E}">
        <p14:creationId xmlns:p14="http://schemas.microsoft.com/office/powerpoint/2010/main" val="25717289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z="2800" dirty="0"/>
              <a:t>Nuclei</a:t>
            </a:r>
            <a:endParaRPr lang="en-US" sz="2400" dirty="0"/>
          </a:p>
          <a:p>
            <a:pPr lvl="1"/>
            <a:r>
              <a:rPr lang="en-US" dirty="0"/>
              <a:t>Use nuclei to </a:t>
            </a:r>
            <a:r>
              <a:rPr lang="en-US" dirty="0" err="1"/>
              <a:t>identifiy</a:t>
            </a:r>
            <a:r>
              <a:rPr lang="en-US" dirty="0"/>
              <a:t> cell type</a:t>
            </a:r>
            <a:endParaRPr lang="en-US" sz="2000" dirty="0"/>
          </a:p>
          <a:p>
            <a:pPr lvl="2"/>
            <a:r>
              <a:rPr lang="en-US" sz="2400" dirty="0"/>
              <a:t>Use size, location, and shape to determine cell type</a:t>
            </a:r>
            <a:endParaRPr lang="en-US" sz="20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400106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z="2800" dirty="0"/>
              <a:t>Nucleus and the Liver</a:t>
            </a:r>
            <a:endParaRPr lang="en-US" sz="2400" dirty="0"/>
          </a:p>
          <a:p>
            <a:pPr lvl="1"/>
            <a:r>
              <a:rPr lang="en-US" dirty="0"/>
              <a:t>Can see difference in the nucleus of the hepatocyte and the endothelial cell</a:t>
            </a:r>
            <a:endParaRPr lang="en-US" sz="20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873943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Neurovascular bundle and nucleus (Nerve, artery, and vein run together)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758550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z="2800" dirty="0"/>
              <a:t>Skeletal muscles and nuclei</a:t>
            </a:r>
            <a:endParaRPr lang="en-US" sz="2400" dirty="0"/>
          </a:p>
          <a:p>
            <a:pPr lvl="1"/>
            <a:r>
              <a:rPr lang="en-US" dirty="0" err="1"/>
              <a:t>Nuclui</a:t>
            </a:r>
            <a:r>
              <a:rPr lang="en-US" dirty="0"/>
              <a:t> located on the periphery </a:t>
            </a:r>
            <a:endParaRPr lang="en-US" sz="2000" dirty="0"/>
          </a:p>
          <a:p>
            <a:pPr lvl="1"/>
            <a:r>
              <a:rPr lang="en-US" dirty="0"/>
              <a:t>Can have many nuclei</a:t>
            </a:r>
            <a:endParaRPr lang="en-US" sz="2000" dirty="0"/>
          </a:p>
          <a:p>
            <a:pPr lvl="1"/>
            <a:r>
              <a:rPr lang="en-US" dirty="0"/>
              <a:t>Also see microfilaments (pink) in muscle cell</a:t>
            </a:r>
            <a:endParaRPr lang="en-US" sz="20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553286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z="2800" dirty="0"/>
              <a:t>Blastula and Mitosis (Nucleus examination)</a:t>
            </a:r>
            <a:endParaRPr lang="en-US" sz="2400" dirty="0"/>
          </a:p>
          <a:p>
            <a:pPr lvl="1"/>
            <a:r>
              <a:rPr lang="en-US" dirty="0"/>
              <a:t>Black dots are yolk in blastula </a:t>
            </a:r>
            <a:r>
              <a:rPr lang="en-US" dirty="0">
                <a:sym typeface="Wingdings"/>
              </a:rPr>
              <a:t></a:t>
            </a:r>
            <a:r>
              <a:rPr lang="en-US" dirty="0"/>
              <a:t> ignore it</a:t>
            </a:r>
            <a:endParaRPr lang="en-US" sz="20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395526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SummaryofDC.pdf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30" r="-8015" b="33170"/>
          <a:stretch/>
        </p:blipFill>
        <p:spPr>
          <a:xfrm>
            <a:off x="0" y="0"/>
            <a:ext cx="8889188" cy="6858000"/>
          </a:xfrm>
        </p:spPr>
      </p:pic>
    </p:spTree>
    <p:extLst>
      <p:ext uri="{BB962C8B-B14F-4D97-AF65-F5344CB8AC3E}">
        <p14:creationId xmlns:p14="http://schemas.microsoft.com/office/powerpoint/2010/main" val="13017645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z="2800" dirty="0"/>
              <a:t>Mitochondria in Kidney:</a:t>
            </a:r>
            <a:endParaRPr lang="en-US" sz="2400" dirty="0"/>
          </a:p>
          <a:p>
            <a:pPr lvl="1"/>
            <a:r>
              <a:rPr lang="en-US" dirty="0"/>
              <a:t>Black staining of the mitochondria</a:t>
            </a:r>
            <a:endParaRPr lang="en-US" sz="2000" dirty="0"/>
          </a:p>
          <a:p>
            <a:pPr lvl="1"/>
            <a:r>
              <a:rPr lang="en-US" dirty="0"/>
              <a:t>More black staining means more mitochondria</a:t>
            </a:r>
            <a:endParaRPr lang="en-US" sz="2000" dirty="0"/>
          </a:p>
          <a:p>
            <a:pPr lvl="2"/>
            <a:r>
              <a:rPr lang="en-US" sz="2400" dirty="0"/>
              <a:t>Bottom of kidney slide lots = more transport</a:t>
            </a:r>
            <a:endParaRPr lang="en-US" sz="2000" dirty="0"/>
          </a:p>
          <a:p>
            <a:pPr lvl="2"/>
            <a:r>
              <a:rPr lang="en-US" sz="2400" dirty="0"/>
              <a:t>Top has little = lighter = less transport</a:t>
            </a:r>
            <a:endParaRPr lang="en-US" sz="2000" dirty="0"/>
          </a:p>
          <a:p>
            <a:pPr lvl="1"/>
            <a:r>
              <a:rPr lang="en-US" dirty="0"/>
              <a:t>Mitochondria have cristae</a:t>
            </a:r>
            <a:endParaRPr lang="en-US" sz="2000" dirty="0"/>
          </a:p>
          <a:p>
            <a:pPr lvl="1"/>
            <a:r>
              <a:rPr lang="en-US" dirty="0"/>
              <a:t>Mitochondria are rod like and about 0.25 um in diameter (can be 7 um in length)</a:t>
            </a:r>
            <a:endParaRPr lang="en-US" sz="20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72292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Unit 1 Exam Microanatomy Lab Practical Practice Questions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Cytology, Epithelium, and Connective Tissue</a:t>
            </a:r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1598405"/>
            <a:ext cx="2895600" cy="4268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1371600" y="725269"/>
            <a:ext cx="6019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What Cellular Organelle can be visualized by this Regaud’s Stain for Iron (blue and Black arrows?</a:t>
            </a:r>
            <a:endParaRPr lang="en-US" dirty="0"/>
          </a:p>
        </p:txBody>
      </p:sp>
      <p:pic>
        <p:nvPicPr>
          <p:cNvPr id="1027" name="Picture 3" descr="page0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05200" y="1752600"/>
            <a:ext cx="5486400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81200" y="1371600"/>
            <a:ext cx="4648200" cy="45541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Oval 4"/>
          <p:cNvSpPr/>
          <p:nvPr/>
        </p:nvSpPr>
        <p:spPr>
          <a:xfrm>
            <a:off x="3352800" y="1828800"/>
            <a:ext cx="2286000" cy="21336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1752600" y="457200"/>
            <a:ext cx="5029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What is the function of the organelle stained within the red circle?</a:t>
            </a:r>
            <a:endParaRPr lang="en-US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371600" y="725269"/>
            <a:ext cx="6019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What membrane bound organelle indicated by the blue arrows appears as these dark moon shaped structures in this type of staining and is involved in packaging of proteins into vesicles?</a:t>
            </a:r>
            <a:endParaRPr lang="en-US" dirty="0"/>
          </a:p>
        </p:txBody>
      </p:sp>
      <p:pic>
        <p:nvPicPr>
          <p:cNvPr id="3075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19200" y="1905000"/>
            <a:ext cx="6433653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371600" y="725269"/>
            <a:ext cx="6019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Which phases of the cell cycle are indicated by the colored numbers</a:t>
            </a:r>
            <a:endParaRPr lang="en-US" dirty="0"/>
          </a:p>
        </p:txBody>
      </p:sp>
      <p:pic>
        <p:nvPicPr>
          <p:cNvPr id="21507" name="Picture 2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62584" y="1752600"/>
            <a:ext cx="7607808" cy="2438400"/>
          </a:xfrm>
          <a:prstGeom prst="rect">
            <a:avLst/>
          </a:prstGeom>
          <a:noFill/>
        </p:spPr>
      </p:pic>
      <p:pic>
        <p:nvPicPr>
          <p:cNvPr id="21506" name="Picture 2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4800" y="4267200"/>
            <a:ext cx="7022592" cy="2462784"/>
          </a:xfrm>
          <a:prstGeom prst="rect">
            <a:avLst/>
          </a:prstGeom>
          <a:noFill/>
        </p:spPr>
      </p:pic>
      <p:pic>
        <p:nvPicPr>
          <p:cNvPr id="21505" name="Picture 2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94576" y="4267200"/>
            <a:ext cx="2097024" cy="2462784"/>
          </a:xfrm>
          <a:prstGeom prst="rect">
            <a:avLst/>
          </a:prstGeom>
          <a:noFill/>
        </p:spPr>
      </p:pic>
      <p:sp>
        <p:nvSpPr>
          <p:cNvPr id="21508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1509" name="Rectangle 5"/>
          <p:cNvSpPr>
            <a:spLocks noChangeArrowheads="1"/>
          </p:cNvSpPr>
          <p:nvPr/>
        </p:nvSpPr>
        <p:spPr bwMode="auto">
          <a:xfrm>
            <a:off x="0" y="2362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1510" name="Rectangle 6"/>
          <p:cNvSpPr>
            <a:spLocks noChangeArrowheads="1"/>
          </p:cNvSpPr>
          <p:nvPr/>
        </p:nvSpPr>
        <p:spPr bwMode="auto">
          <a:xfrm>
            <a:off x="0" y="474345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2057400" y="2133600"/>
            <a:ext cx="533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en-US" sz="2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315200" y="2819400"/>
            <a:ext cx="533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endParaRPr lang="en-US" sz="2400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524000" y="4572000"/>
            <a:ext cx="533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endParaRPr lang="en-US" sz="2400" dirty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486400" y="5257800"/>
            <a:ext cx="533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endParaRPr lang="en-US" sz="24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010400" y="5257800"/>
            <a:ext cx="533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5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371600" y="725269"/>
            <a:ext cx="6019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What is the function of this cellular organelle?</a:t>
            </a:r>
            <a:endParaRPr lang="en-US" dirty="0"/>
          </a:p>
        </p:txBody>
      </p:sp>
      <p:pic>
        <p:nvPicPr>
          <p:cNvPr id="19457" name="Picture 1" descr="page0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1524000"/>
            <a:ext cx="3886200" cy="3800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58" name="Picture 2" descr="page0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24400" y="1600200"/>
            <a:ext cx="4191000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371600" y="725269"/>
            <a:ext cx="6019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What is the organelle that is show in this Micrograph that is involved in the production of protein?</a:t>
            </a:r>
            <a:endParaRPr lang="en-US" dirty="0"/>
          </a:p>
        </p:txBody>
      </p:sp>
      <p:pic>
        <p:nvPicPr>
          <p:cNvPr id="17409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1676400"/>
            <a:ext cx="8530167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371600" y="725269"/>
            <a:ext cx="6019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The coated pits and coated vesicles in this micrograph are surrounded by what protein?</a:t>
            </a:r>
            <a:endParaRPr lang="en-US" dirty="0"/>
          </a:p>
        </p:txBody>
      </p:sp>
      <p:pic>
        <p:nvPicPr>
          <p:cNvPr id="15361" name="Picture 1" descr="page2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" y="1371600"/>
            <a:ext cx="7696200" cy="513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371600" y="725269"/>
            <a:ext cx="6019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These cytoplasmic granules indicated by the green arrows are utilized by the mitochondria because they supply energy in the form of what?</a:t>
            </a:r>
            <a:endParaRPr lang="en-US" dirty="0"/>
          </a:p>
        </p:txBody>
      </p:sp>
      <p:pic>
        <p:nvPicPr>
          <p:cNvPr id="13313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1676400"/>
            <a:ext cx="8168158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371600" y="725269"/>
            <a:ext cx="6019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This double membraned organelle regulates signals to the entire cell what structures indicated by the red and green arrows allow them send out these signals? </a:t>
            </a:r>
            <a:endParaRPr lang="en-US" dirty="0"/>
          </a:p>
        </p:txBody>
      </p:sp>
      <p:pic>
        <p:nvPicPr>
          <p:cNvPr id="11265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66800" y="1600200"/>
            <a:ext cx="7086600" cy="4814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Mt on EM micrograph</a:t>
            </a:r>
            <a:endParaRPr lang="en-US" dirty="0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3" cstate="print"/>
          <a:srcRect l="6058" r="6058"/>
          <a:stretch>
            <a:fillRect/>
          </a:stretch>
        </p:blipFill>
        <p:spPr bwMode="auto">
          <a:xfrm>
            <a:off x="533400" y="2133600"/>
            <a:ext cx="79248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049" name="AutoShape 1"/>
          <p:cNvCxnSpPr>
            <a:cxnSpLocks noChangeShapeType="1"/>
          </p:cNvCxnSpPr>
          <p:nvPr/>
        </p:nvCxnSpPr>
        <p:spPr bwMode="auto">
          <a:xfrm>
            <a:off x="609600" y="3276600"/>
            <a:ext cx="381000" cy="304800"/>
          </a:xfrm>
          <a:prstGeom prst="straightConnector1">
            <a:avLst/>
          </a:prstGeom>
          <a:noFill/>
          <a:ln w="57150" cmpd="sng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050" name="AutoShape 2"/>
          <p:cNvCxnSpPr>
            <a:cxnSpLocks noChangeShapeType="1"/>
          </p:cNvCxnSpPr>
          <p:nvPr/>
        </p:nvCxnSpPr>
        <p:spPr bwMode="auto">
          <a:xfrm flipV="1">
            <a:off x="2209800" y="4648200"/>
            <a:ext cx="66675" cy="447675"/>
          </a:xfrm>
          <a:prstGeom prst="straightConnector1">
            <a:avLst/>
          </a:prstGeom>
          <a:noFill/>
          <a:ln w="57150" cmpd="sng">
            <a:solidFill>
              <a:srgbClr val="C0504D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051" name="AutoShape 3"/>
          <p:cNvCxnSpPr>
            <a:cxnSpLocks noChangeShapeType="1"/>
          </p:cNvCxnSpPr>
          <p:nvPr/>
        </p:nvCxnSpPr>
        <p:spPr bwMode="auto">
          <a:xfrm flipH="1">
            <a:off x="6781800" y="2895600"/>
            <a:ext cx="638175" cy="466725"/>
          </a:xfrm>
          <a:prstGeom prst="straightConnector1">
            <a:avLst/>
          </a:prstGeom>
          <a:noFill/>
          <a:ln w="57150" cmpd="sng">
            <a:solidFill>
              <a:srgbClr val="9BBB59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  <p:extLst>
      <p:ext uri="{BB962C8B-B14F-4D97-AF65-F5344CB8AC3E}">
        <p14:creationId xmlns:p14="http://schemas.microsoft.com/office/powerpoint/2010/main" val="13317926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Nissl</a:t>
            </a:r>
            <a:r>
              <a:rPr lang="en-US" dirty="0" smtClean="0"/>
              <a:t> bodies in neurons</a:t>
            </a:r>
            <a:endParaRPr lang="en-US" dirty="0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3" cstate="print"/>
          <a:srcRect t="14220" b="14220"/>
          <a:stretch>
            <a:fillRect/>
          </a:stretch>
        </p:blipFill>
        <p:spPr bwMode="auto">
          <a:xfrm>
            <a:off x="457200" y="2362200"/>
            <a:ext cx="8001000" cy="396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3073" name="AutoShape 1"/>
          <p:cNvCxnSpPr>
            <a:cxnSpLocks noChangeShapeType="1"/>
          </p:cNvCxnSpPr>
          <p:nvPr/>
        </p:nvCxnSpPr>
        <p:spPr bwMode="auto">
          <a:xfrm>
            <a:off x="4876800" y="2057400"/>
            <a:ext cx="19050" cy="400050"/>
          </a:xfrm>
          <a:prstGeom prst="straightConnector1">
            <a:avLst/>
          </a:prstGeom>
          <a:noFill/>
          <a:ln w="57150" cmpd="sng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074" name="AutoShape 2"/>
          <p:cNvCxnSpPr>
            <a:cxnSpLocks noChangeShapeType="1"/>
          </p:cNvCxnSpPr>
          <p:nvPr/>
        </p:nvCxnSpPr>
        <p:spPr bwMode="auto">
          <a:xfrm flipH="1">
            <a:off x="8077200" y="2971800"/>
            <a:ext cx="485775" cy="123825"/>
          </a:xfrm>
          <a:prstGeom prst="straightConnector1">
            <a:avLst/>
          </a:prstGeom>
          <a:noFill/>
          <a:ln w="57150" cmpd="sng">
            <a:solidFill>
              <a:srgbClr val="0F6FC6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  <p:extLst>
      <p:ext uri="{BB962C8B-B14F-4D97-AF65-F5344CB8AC3E}">
        <p14:creationId xmlns:p14="http://schemas.microsoft.com/office/powerpoint/2010/main" val="4897916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0"/>
            <a:r>
              <a:rPr lang="en-US" sz="2800" dirty="0"/>
              <a:t>Ribosomes and RER in spinal nervous tissue</a:t>
            </a:r>
            <a:endParaRPr lang="en-US" sz="2400" dirty="0"/>
          </a:p>
          <a:p>
            <a:pPr lvl="1"/>
            <a:r>
              <a:rPr lang="en-US" dirty="0"/>
              <a:t>Cytoplasm is filled with this blue staining material = RER and Ribosomes</a:t>
            </a:r>
            <a:endParaRPr lang="en-US" sz="2000" dirty="0"/>
          </a:p>
          <a:p>
            <a:pPr lvl="2"/>
            <a:r>
              <a:rPr lang="en-US" sz="2400" dirty="0"/>
              <a:t>The stain actually is staining the ribosomal RNA in the ribosomes on the RER</a:t>
            </a:r>
            <a:endParaRPr lang="en-US" sz="2000" dirty="0"/>
          </a:p>
          <a:p>
            <a:pPr lvl="2"/>
            <a:r>
              <a:rPr lang="en-US" sz="2400" dirty="0"/>
              <a:t>The nucleolus is also highly stained because this is where ribosomes are constructed</a:t>
            </a:r>
            <a:endParaRPr lang="en-US" sz="2000" dirty="0"/>
          </a:p>
          <a:p>
            <a:pPr lvl="2"/>
            <a:r>
              <a:rPr lang="en-US" sz="2400" dirty="0"/>
              <a:t>***Do not rely on color to make determinations because the parts being stained could be dispersed, concentrated, </a:t>
            </a:r>
            <a:r>
              <a:rPr lang="en-US" sz="2400" dirty="0" err="1"/>
              <a:t>etc</a:t>
            </a:r>
            <a:r>
              <a:rPr lang="en-US" sz="2400" dirty="0"/>
              <a:t> which will cause different coloring</a:t>
            </a:r>
            <a:endParaRPr lang="en-US" sz="2000" dirty="0"/>
          </a:p>
          <a:p>
            <a:pPr lvl="3"/>
            <a:r>
              <a:rPr lang="en-US" dirty="0"/>
              <a:t>Should probably understand what each stain marks/ binds to</a:t>
            </a:r>
            <a:endParaRPr lang="en-US" sz="18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29384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Golgi apparatus</a:t>
            </a:r>
            <a:endParaRPr lang="en-US" dirty="0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3" cstate="print"/>
          <a:srcRect t="9997" b="9997"/>
          <a:stretch>
            <a:fillRect/>
          </a:stretch>
        </p:blipFill>
        <p:spPr bwMode="auto"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4097" name="AutoShape 1"/>
          <p:cNvCxnSpPr>
            <a:cxnSpLocks noChangeShapeType="1"/>
          </p:cNvCxnSpPr>
          <p:nvPr/>
        </p:nvCxnSpPr>
        <p:spPr bwMode="auto">
          <a:xfrm flipH="1" flipV="1">
            <a:off x="2743200" y="5105400"/>
            <a:ext cx="19050" cy="962025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098" name="AutoShape 2"/>
          <p:cNvCxnSpPr>
            <a:cxnSpLocks noChangeShapeType="1"/>
          </p:cNvCxnSpPr>
          <p:nvPr/>
        </p:nvCxnSpPr>
        <p:spPr bwMode="auto">
          <a:xfrm flipH="1">
            <a:off x="5791200" y="4343400"/>
            <a:ext cx="1457325" cy="95250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  <p:extLst>
      <p:ext uri="{BB962C8B-B14F-4D97-AF65-F5344CB8AC3E}">
        <p14:creationId xmlns:p14="http://schemas.microsoft.com/office/powerpoint/2010/main" val="40281315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z="2800" dirty="0"/>
              <a:t>Golgi apparatus in Dorsal Root Ganglion Slide</a:t>
            </a:r>
            <a:endParaRPr lang="en-US" sz="2400" dirty="0"/>
          </a:p>
          <a:p>
            <a:pPr lvl="1"/>
            <a:r>
              <a:rPr lang="en-US" dirty="0"/>
              <a:t>The Nucleus is a clear color</a:t>
            </a:r>
            <a:endParaRPr lang="en-US" sz="2000" dirty="0"/>
          </a:p>
          <a:p>
            <a:pPr lvl="2"/>
            <a:r>
              <a:rPr lang="en-US" sz="2400" dirty="0"/>
              <a:t>Surrounded by black dots which may look crescent shaped</a:t>
            </a:r>
            <a:endParaRPr lang="en-US" sz="2000" dirty="0"/>
          </a:p>
          <a:p>
            <a:pPr lvl="3"/>
            <a:r>
              <a:rPr lang="en-US" dirty="0"/>
              <a:t>These are the Golgi apparatuses</a:t>
            </a:r>
            <a:endParaRPr lang="en-US" sz="1800" dirty="0"/>
          </a:p>
          <a:p>
            <a:pPr lvl="4"/>
            <a:r>
              <a:rPr lang="en-US" dirty="0"/>
              <a:t>Golgi are </a:t>
            </a:r>
            <a:r>
              <a:rPr lang="en-US" dirty="0" err="1"/>
              <a:t>perinuclear</a:t>
            </a:r>
            <a:r>
              <a:rPr lang="en-US" dirty="0"/>
              <a:t> (only around the nucleus)</a:t>
            </a:r>
            <a:endParaRPr lang="en-US" sz="1800" dirty="0"/>
          </a:p>
          <a:p>
            <a:pPr lvl="4"/>
            <a:r>
              <a:rPr lang="en-US" dirty="0"/>
              <a:t>Can see very discretely unlike the ribosomes</a:t>
            </a:r>
            <a:endParaRPr lang="en-US" sz="1800" dirty="0"/>
          </a:p>
          <a:p>
            <a:pPr lvl="5"/>
            <a:r>
              <a:rPr lang="en-US" dirty="0"/>
              <a:t>Specific silver stain that only differentiates Golgi</a:t>
            </a:r>
            <a:endParaRPr lang="en-US" sz="16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576043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G.A. on EM micrograph</a:t>
            </a:r>
            <a:endParaRPr lang="en-US" dirty="0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3" cstate="print"/>
          <a:srcRect t="10044" b="10044"/>
          <a:stretch>
            <a:fillRect/>
          </a:stretch>
        </p:blipFill>
        <p:spPr bwMode="auto"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5656802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sz="1900" dirty="0">
                <a:latin typeface="+mj-lt"/>
              </a:rPr>
              <a:t>Microfilaments and Skeletal Muscle</a:t>
            </a:r>
          </a:p>
          <a:p>
            <a:pPr lvl="1"/>
            <a:r>
              <a:rPr lang="en-US" sz="1900" dirty="0">
                <a:latin typeface="+mj-lt"/>
              </a:rPr>
              <a:t>Some microfilaments stain dark and then adjacent to this there are other microfilaments that stain lighter which causes the appearance of </a:t>
            </a:r>
            <a:r>
              <a:rPr lang="en-US" sz="1900" dirty="0" smtClean="0">
                <a:latin typeface="+mj-lt"/>
              </a:rPr>
              <a:t>bands</a:t>
            </a:r>
          </a:p>
          <a:p>
            <a:endParaRPr lang="en-US" sz="1900" dirty="0">
              <a:latin typeface="+mj-lt"/>
            </a:endParaRPr>
          </a:p>
          <a:p>
            <a:r>
              <a:rPr lang="en-US" sz="1900" dirty="0">
                <a:latin typeface="+mj-lt"/>
              </a:rPr>
              <a:t>	</a:t>
            </a:r>
            <a:r>
              <a:rPr lang="en-US" sz="1900" dirty="0" smtClean="0">
                <a:latin typeface="+mj-lt"/>
              </a:rPr>
              <a:t>	</a:t>
            </a:r>
            <a:r>
              <a:rPr lang="en-US" sz="1900" dirty="0" smtClean="0">
                <a:latin typeface="+mj-lt"/>
                <a:sym typeface="Wingdings"/>
              </a:rPr>
              <a:t> </a:t>
            </a:r>
            <a:r>
              <a:rPr lang="en-US" sz="1900" dirty="0" smtClean="0">
                <a:latin typeface="+mj-lt"/>
              </a:rPr>
              <a:t>Direction </a:t>
            </a:r>
            <a:r>
              <a:rPr lang="en-US" sz="1900" dirty="0">
                <a:latin typeface="+mj-lt"/>
              </a:rPr>
              <a:t>of </a:t>
            </a:r>
            <a:r>
              <a:rPr lang="en-US" sz="1900" dirty="0" smtClean="0">
                <a:latin typeface="+mj-lt"/>
              </a:rPr>
              <a:t>Contraction</a:t>
            </a:r>
            <a:r>
              <a:rPr lang="en-US" sz="1900" dirty="0" smtClean="0">
                <a:latin typeface="+mj-lt"/>
                <a:sym typeface="Wingdings"/>
              </a:rPr>
              <a:t></a:t>
            </a:r>
            <a:endParaRPr lang="en-US" sz="1900" dirty="0">
              <a:latin typeface="+mj-lt"/>
            </a:endParaRPr>
          </a:p>
          <a:p>
            <a:pPr lvl="0"/>
            <a:r>
              <a:rPr lang="en-US" sz="1900" dirty="0">
                <a:latin typeface="+mj-lt"/>
              </a:rPr>
              <a:t>Striated tissue seen as light, vertical bands. Microfilaments actually run horizontally</a:t>
            </a:r>
          </a:p>
          <a:p>
            <a:pPr lvl="0"/>
            <a:r>
              <a:rPr lang="en-US" sz="1900" dirty="0">
                <a:latin typeface="+mj-lt"/>
              </a:rPr>
              <a:t>A-Band, Seen as darker vertical band, composed of myosin. (Stationary during contraction)</a:t>
            </a:r>
          </a:p>
          <a:p>
            <a:pPr lvl="0"/>
            <a:r>
              <a:rPr lang="en-US" sz="1900" dirty="0">
                <a:latin typeface="+mj-lt"/>
              </a:rPr>
              <a:t>All considered inclusions. Not membrane bound and low metabolic activity</a:t>
            </a:r>
          </a:p>
          <a:p>
            <a:pPr lvl="1"/>
            <a:endParaRPr lang="en-US" sz="20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035399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141</TotalTime>
  <Words>752</Words>
  <Application>Microsoft Macintosh PowerPoint</Application>
  <PresentationFormat>On-screen Show (4:3)</PresentationFormat>
  <Paragraphs>100</Paragraphs>
  <Slides>29</Slides>
  <Notes>15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0" baseType="lpstr">
      <vt:lpstr>Flow</vt:lpstr>
      <vt:lpstr>mitochondria</vt:lpstr>
      <vt:lpstr>PowerPoint Presentation</vt:lpstr>
      <vt:lpstr>Mt on EM micrograph</vt:lpstr>
      <vt:lpstr>Nissl bodies in neurons</vt:lpstr>
      <vt:lpstr>PowerPoint Presentation</vt:lpstr>
      <vt:lpstr>Golgi apparatus</vt:lpstr>
      <vt:lpstr>PowerPoint Presentation</vt:lpstr>
      <vt:lpstr>G.A. on EM micrograph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Unit 1 Exam Microanatomy Lab Practical Practice Questions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Grizli777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Unit 1 Exam Microanatomy Lab Practical Practice Questions</dc:title>
  <dc:creator>chris</dc:creator>
  <cp:lastModifiedBy>Swetha Singh</cp:lastModifiedBy>
  <cp:revision>9</cp:revision>
  <dcterms:created xsi:type="dcterms:W3CDTF">2011-09-18T14:45:50Z</dcterms:created>
  <dcterms:modified xsi:type="dcterms:W3CDTF">2012-08-29T19:57:48Z</dcterms:modified>
</cp:coreProperties>
</file>